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77075" cy="93837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24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y Hughey Surman" initials="SLH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16" autoAdjust="0"/>
  </p:normalViewPr>
  <p:slideViewPr>
    <p:cSldViewPr showGuides="1">
      <p:cViewPr>
        <p:scale>
          <a:sx n="100" d="100"/>
          <a:sy n="100" d="100"/>
        </p:scale>
        <p:origin x="-1272" y="-150"/>
      </p:cViewPr>
      <p:guideLst>
        <p:guide orient="horz" pos="1824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8313"/>
          </a:xfrm>
          <a:prstGeom prst="rect">
            <a:avLst/>
          </a:prstGeom>
        </p:spPr>
        <p:txBody>
          <a:bodyPr vert="horz" lIns="93981" tIns="46991" rIns="93981" bIns="4699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68313"/>
          </a:xfrm>
          <a:prstGeom prst="rect">
            <a:avLst/>
          </a:prstGeom>
        </p:spPr>
        <p:txBody>
          <a:bodyPr vert="horz" lIns="93981" tIns="46991" rIns="93981" bIns="4699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F58EBEBD-86C0-4696-9217-15D7A0D4E43D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3800" y="704850"/>
            <a:ext cx="4689475" cy="3517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81" tIns="46991" rIns="93981" bIns="46991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457700"/>
            <a:ext cx="5661025" cy="4221163"/>
          </a:xfrm>
          <a:prstGeom prst="rect">
            <a:avLst/>
          </a:prstGeom>
        </p:spPr>
        <p:txBody>
          <a:bodyPr vert="horz" lIns="93981" tIns="46991" rIns="93981" bIns="4699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3813"/>
            <a:ext cx="3067050" cy="468312"/>
          </a:xfrm>
          <a:prstGeom prst="rect">
            <a:avLst/>
          </a:prstGeom>
        </p:spPr>
        <p:txBody>
          <a:bodyPr vert="horz" lIns="93981" tIns="46991" rIns="93981" bIns="4699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913813"/>
            <a:ext cx="3067050" cy="468312"/>
          </a:xfrm>
          <a:prstGeom prst="rect">
            <a:avLst/>
          </a:prstGeom>
        </p:spPr>
        <p:txBody>
          <a:bodyPr vert="horz" lIns="93981" tIns="46991" rIns="93981" bIns="4699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22459BB5-B587-4DCA-A657-F8D7FAB824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4049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523845-4369-400A-860B-A45424B1388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74117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01D62-C0F2-4852-8560-A29C40B89475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9E971-CF02-4B98-B8D7-230E72173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C4BEE-F14F-46E2-8954-F5FDA85B1D59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09DD0-B858-425E-86F8-EB022E29A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A05BC-37E0-4263-BB90-E26F4F2174E2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06724-EAB0-4B95-8EB5-A748B0582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33758-739E-4F11-952A-07EC70C8266F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41594-5688-4024-97FF-26898E2860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E797F-5591-4D26-B779-BE6062CC62B8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91FEB-85F2-4F77-9105-310E118A5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88FE5-D602-4662-ACE8-5D1FA56CCD5C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8E2B3-9184-494E-8DE3-53AC262D30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D168A-78CF-49C5-B764-F3B2E65C96FB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C9627-3CE1-4621-9CD7-3F2A27715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02518-9EDC-4C82-AA51-A3A6019E8180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80D3E-8AFE-4169-9820-FC403B704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53EFF-9319-4CC4-8521-15ED6DBDFDD7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D361C-F026-464C-A7CF-B70E58443A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C985C-21FD-44CE-8CD5-512166628068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110D4-D64C-4CF2-BA6C-FF4C63BC7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1251B-F8C9-4B26-8BCB-D6589B3D7C11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CBFCD-4F56-432B-AB7A-F84ACB0ABC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6DB216-3AE1-462C-BE90-1B737E006A26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CE8093-9BBD-483C-80D5-F334D9F7F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6"/>
          <p:cNvSpPr/>
          <p:nvPr/>
        </p:nvSpPr>
        <p:spPr>
          <a:xfrm>
            <a:off x="7646476" y="1295400"/>
            <a:ext cx="1223010" cy="385445"/>
          </a:xfrm>
          <a:prstGeom prst="homePlat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</a:rPr>
              <a:t>Long-Term Outcomes</a:t>
            </a:r>
          </a:p>
        </p:txBody>
      </p:sp>
      <p:sp>
        <p:nvSpPr>
          <p:cNvPr id="8" name="Pentagon 7"/>
          <p:cNvSpPr/>
          <p:nvPr/>
        </p:nvSpPr>
        <p:spPr>
          <a:xfrm>
            <a:off x="6172200" y="1295400"/>
            <a:ext cx="1223010" cy="385445"/>
          </a:xfrm>
          <a:prstGeom prst="homePlat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</a:rPr>
              <a:t>Mid-Term Outcomes</a:t>
            </a:r>
          </a:p>
        </p:txBody>
      </p:sp>
      <p:sp>
        <p:nvSpPr>
          <p:cNvPr id="9" name="Pentagon 8"/>
          <p:cNvSpPr/>
          <p:nvPr/>
        </p:nvSpPr>
        <p:spPr>
          <a:xfrm>
            <a:off x="457200" y="1295400"/>
            <a:ext cx="1223010" cy="385445"/>
          </a:xfrm>
          <a:prstGeom prst="homePlat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</a:rPr>
              <a:t>Inputs</a:t>
            </a:r>
          </a:p>
        </p:txBody>
      </p:sp>
      <p:sp>
        <p:nvSpPr>
          <p:cNvPr id="10" name="Pentagon 9"/>
          <p:cNvSpPr/>
          <p:nvPr/>
        </p:nvSpPr>
        <p:spPr>
          <a:xfrm>
            <a:off x="1836226" y="1299845"/>
            <a:ext cx="1223010" cy="385445"/>
          </a:xfrm>
          <a:prstGeom prst="homePlat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</a:rPr>
              <a:t>Activities</a:t>
            </a:r>
          </a:p>
        </p:txBody>
      </p:sp>
      <p:sp>
        <p:nvSpPr>
          <p:cNvPr id="11" name="Pentagon 10"/>
          <p:cNvSpPr/>
          <p:nvPr/>
        </p:nvSpPr>
        <p:spPr>
          <a:xfrm>
            <a:off x="3276600" y="1295400"/>
            <a:ext cx="1223010" cy="385445"/>
          </a:xfrm>
          <a:prstGeom prst="homePlat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</a:rPr>
              <a:t>Outputs</a:t>
            </a:r>
          </a:p>
        </p:txBody>
      </p:sp>
      <p:sp>
        <p:nvSpPr>
          <p:cNvPr id="12" name="Pentagon 11"/>
          <p:cNvSpPr/>
          <p:nvPr/>
        </p:nvSpPr>
        <p:spPr>
          <a:xfrm>
            <a:off x="4758496" y="1299845"/>
            <a:ext cx="1223010" cy="385445"/>
          </a:xfrm>
          <a:prstGeom prst="homePlat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</a:rPr>
              <a:t>Short-Term Outcomes</a:t>
            </a:r>
          </a:p>
        </p:txBody>
      </p:sp>
      <p:sp>
        <p:nvSpPr>
          <p:cNvPr id="2158" name="TextBox 42"/>
          <p:cNvSpPr txBox="1">
            <a:spLocks noChangeArrowheads="1"/>
          </p:cNvSpPr>
          <p:nvPr/>
        </p:nvSpPr>
        <p:spPr bwMode="auto">
          <a:xfrm>
            <a:off x="381000" y="1681163"/>
            <a:ext cx="13716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cs typeface="Arial" charset="0"/>
              </a:rPr>
              <a:t>What resources will be use to support the </a:t>
            </a:r>
            <a:r>
              <a:rPr lang="en-US" sz="1000" dirty="0" smtClean="0">
                <a:cs typeface="Arial" charset="0"/>
              </a:rPr>
              <a:t>evaluation?</a:t>
            </a:r>
            <a:endParaRPr lang="en-US" sz="1000" dirty="0">
              <a:cs typeface="Arial" charset="0"/>
            </a:endParaRPr>
          </a:p>
        </p:txBody>
      </p:sp>
      <p:sp>
        <p:nvSpPr>
          <p:cNvPr id="2159" name="TextBox 43"/>
          <p:cNvSpPr txBox="1">
            <a:spLocks noChangeArrowheads="1"/>
          </p:cNvSpPr>
          <p:nvPr/>
        </p:nvSpPr>
        <p:spPr bwMode="auto">
          <a:xfrm>
            <a:off x="1752600" y="1681163"/>
            <a:ext cx="1447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cs typeface="Arial" charset="0"/>
              </a:rPr>
              <a:t>What are the main things the </a:t>
            </a:r>
            <a:r>
              <a:rPr lang="en-US" sz="1000" dirty="0" smtClean="0">
                <a:cs typeface="Arial" charset="0"/>
              </a:rPr>
              <a:t>evaluation will </a:t>
            </a:r>
            <a:r>
              <a:rPr lang="en-US" sz="1000" dirty="0">
                <a:cs typeface="Arial" charset="0"/>
              </a:rPr>
              <a:t>do/provide?</a:t>
            </a:r>
          </a:p>
        </p:txBody>
      </p:sp>
      <p:sp>
        <p:nvSpPr>
          <p:cNvPr id="2160" name="TextBox 44"/>
          <p:cNvSpPr txBox="1">
            <a:spLocks noChangeArrowheads="1"/>
          </p:cNvSpPr>
          <p:nvPr/>
        </p:nvSpPr>
        <p:spPr bwMode="auto">
          <a:xfrm>
            <a:off x="3200400" y="1681163"/>
            <a:ext cx="1371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0">
            <a:spAutoFit/>
          </a:bodyPr>
          <a:lstStyle/>
          <a:p>
            <a:r>
              <a:rPr lang="en-US" sz="1000" dirty="0">
                <a:cs typeface="Arial" charset="0"/>
              </a:rPr>
              <a:t>How many and what sort of o</a:t>
            </a:r>
            <a:r>
              <a:rPr lang="en-US" sz="1000" dirty="0"/>
              <a:t>bservable/ tangible results will be achieved?</a:t>
            </a:r>
            <a:endParaRPr lang="en-US" sz="1000" dirty="0">
              <a:cs typeface="Arial" charset="0"/>
            </a:endParaRPr>
          </a:p>
        </p:txBody>
      </p:sp>
      <p:sp>
        <p:nvSpPr>
          <p:cNvPr id="2161" name="TextBox 45"/>
          <p:cNvSpPr txBox="1">
            <a:spLocks noChangeArrowheads="1"/>
          </p:cNvSpPr>
          <p:nvPr/>
        </p:nvSpPr>
        <p:spPr bwMode="auto">
          <a:xfrm>
            <a:off x="4648200" y="1681163"/>
            <a:ext cx="1447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/>
              <a:t>What will occur as a direct result of the activities &amp; outputs? (typically, changes in knowledge, skills, attitudes)</a:t>
            </a:r>
            <a:endParaRPr lang="en-US" sz="1000" dirty="0">
              <a:cs typeface="Arial" charset="0"/>
            </a:endParaRPr>
          </a:p>
        </p:txBody>
      </p:sp>
      <p:sp>
        <p:nvSpPr>
          <p:cNvPr id="2166" name="TextBox 51"/>
          <p:cNvSpPr txBox="1">
            <a:spLocks noChangeArrowheads="1"/>
          </p:cNvSpPr>
          <p:nvPr/>
        </p:nvSpPr>
        <p:spPr bwMode="auto">
          <a:xfrm>
            <a:off x="6096000" y="1681163"/>
            <a:ext cx="15240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/>
              <a:t>What results should follow from the initial outcomes? (typically changes in behavior, policies, practice)</a:t>
            </a:r>
            <a:endParaRPr lang="en-US" sz="1000" dirty="0">
              <a:cs typeface="Arial" charset="0"/>
            </a:endParaRPr>
          </a:p>
        </p:txBody>
      </p:sp>
      <p:sp>
        <p:nvSpPr>
          <p:cNvPr id="2169" name="TextBox 55"/>
          <p:cNvSpPr txBox="1">
            <a:spLocks noChangeArrowheads="1"/>
          </p:cNvSpPr>
          <p:nvPr/>
        </p:nvSpPr>
        <p:spPr bwMode="auto">
          <a:xfrm>
            <a:off x="7543800" y="1676400"/>
            <a:ext cx="14478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/>
              <a:t>What results should follow from the </a:t>
            </a:r>
            <a:r>
              <a:rPr lang="en-US" sz="1000" dirty="0" smtClean="0"/>
              <a:t>mid-term </a:t>
            </a:r>
            <a:r>
              <a:rPr lang="en-US" sz="1000" dirty="0"/>
              <a:t>outcomes (typically, changes in broader conditions)</a:t>
            </a:r>
            <a:endParaRPr lang="en-US" sz="1000" dirty="0">
              <a:cs typeface="Arial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81000" y="152400"/>
            <a:ext cx="845820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1000" dirty="0" smtClean="0"/>
              <a:t>Name:</a:t>
            </a:r>
            <a:endParaRPr lang="en-US" sz="1000" dirty="0"/>
          </a:p>
          <a:p>
            <a:pPr>
              <a:spcBef>
                <a:spcPts val="1200"/>
              </a:spcBef>
              <a:defRPr/>
            </a:pPr>
            <a:r>
              <a:rPr lang="en-US" sz="1000" dirty="0" smtClean="0"/>
              <a:t>Program/Organization:</a:t>
            </a:r>
            <a:endParaRPr lang="en-US" sz="1000" dirty="0"/>
          </a:p>
          <a:p>
            <a:pPr>
              <a:defRPr/>
            </a:pPr>
            <a:r>
              <a:rPr lang="en-US" sz="1000" dirty="0" smtClean="0"/>
              <a:t> </a:t>
            </a:r>
            <a:endParaRPr lang="en-US" sz="1000" dirty="0"/>
          </a:p>
        </p:txBody>
      </p:sp>
      <p:sp>
        <p:nvSpPr>
          <p:cNvPr id="2" name="Rectangle 1"/>
          <p:cNvSpPr/>
          <p:nvPr/>
        </p:nvSpPr>
        <p:spPr>
          <a:xfrm>
            <a:off x="152400" y="6446450"/>
            <a:ext cx="8763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Logic Model Template </a:t>
            </a:r>
            <a:r>
              <a:rPr lang="en-US" sz="1200" b="1" dirty="0" smtClean="0"/>
              <a:t>Created </a:t>
            </a:r>
            <a:r>
              <a:rPr lang="en-US" sz="1200" b="1" dirty="0"/>
              <a:t>by Lori Wingate • www.evalu-ate.org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0075" y="2629986"/>
            <a:ext cx="1240078" cy="1015663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dirty="0" smtClean="0"/>
              <a:t>Teacher</a:t>
            </a:r>
          </a:p>
          <a:p>
            <a:r>
              <a:rPr lang="en-US" sz="1000" dirty="0" smtClean="0"/>
              <a:t>incentive Fund Grant</a:t>
            </a:r>
          </a:p>
          <a:p>
            <a:pPr marL="171450" indent="-171450">
              <a:buFontTx/>
              <a:buChar char="-"/>
            </a:pPr>
            <a:r>
              <a:rPr lang="en-US" sz="1000" dirty="0" smtClean="0"/>
              <a:t>School</a:t>
            </a:r>
          </a:p>
          <a:p>
            <a:r>
              <a:rPr lang="en-US" sz="1000" dirty="0" smtClean="0"/>
              <a:t>Administration</a:t>
            </a:r>
          </a:p>
          <a:p>
            <a:r>
              <a:rPr lang="en-US" sz="1000" dirty="0" smtClean="0"/>
              <a:t>Faculty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81155" y="2646402"/>
            <a:ext cx="1364443" cy="2400657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-  Pay teachers to</a:t>
            </a:r>
          </a:p>
          <a:p>
            <a:r>
              <a:rPr lang="en-US" sz="1000" dirty="0" smtClean="0"/>
              <a:t>Switch to Progress </a:t>
            </a:r>
          </a:p>
          <a:p>
            <a:r>
              <a:rPr lang="en-US" sz="1000" dirty="0" smtClean="0"/>
              <a:t>Schools</a:t>
            </a:r>
          </a:p>
          <a:p>
            <a:pPr marL="171450" indent="-171450">
              <a:buFontTx/>
              <a:buChar char="-"/>
            </a:pPr>
            <a:r>
              <a:rPr lang="en-US" sz="1000" dirty="0" smtClean="0"/>
              <a:t>Pay teachers for</a:t>
            </a:r>
          </a:p>
          <a:p>
            <a:r>
              <a:rPr lang="en-US" sz="1000" dirty="0" smtClean="0"/>
              <a:t>a Highly effective rating</a:t>
            </a:r>
          </a:p>
          <a:p>
            <a:pPr marL="171450" indent="-171450">
              <a:buFontTx/>
              <a:buChar char="-"/>
            </a:pPr>
            <a:r>
              <a:rPr lang="en-US" sz="1000" dirty="0" smtClean="0"/>
              <a:t>Provide in-school</a:t>
            </a:r>
          </a:p>
          <a:p>
            <a:r>
              <a:rPr lang="en-US" sz="1000" dirty="0" smtClean="0"/>
              <a:t>Teacher support</a:t>
            </a:r>
          </a:p>
          <a:p>
            <a:pPr marL="171450" indent="-171450">
              <a:buFontTx/>
              <a:buChar char="-"/>
            </a:pPr>
            <a:r>
              <a:rPr lang="en-US" sz="1000" dirty="0" smtClean="0"/>
              <a:t>Provide</a:t>
            </a:r>
          </a:p>
          <a:p>
            <a:r>
              <a:rPr lang="en-US" sz="1000" dirty="0" smtClean="0"/>
              <a:t>professional Development</a:t>
            </a:r>
          </a:p>
          <a:p>
            <a:pPr marL="171450" indent="-171450">
              <a:buFontTx/>
              <a:buChar char="-"/>
            </a:pPr>
            <a:r>
              <a:rPr lang="en-US" sz="1000" dirty="0" smtClean="0"/>
              <a:t>Co-teaching</a:t>
            </a:r>
          </a:p>
          <a:p>
            <a:pPr marL="171450" indent="-171450">
              <a:buFontTx/>
              <a:buChar char="-"/>
            </a:pPr>
            <a:r>
              <a:rPr lang="en-US" sz="1000" dirty="0" smtClean="0"/>
              <a:t>Classroom</a:t>
            </a:r>
          </a:p>
          <a:p>
            <a:r>
              <a:rPr lang="en-US" sz="1000" dirty="0" smtClean="0"/>
              <a:t>observations</a:t>
            </a:r>
          </a:p>
          <a:p>
            <a:pPr marL="171450" indent="-171450">
              <a:buFontTx/>
              <a:buChar char="-"/>
            </a:pPr>
            <a:r>
              <a:rPr lang="en-US" sz="1000" dirty="0" smtClean="0"/>
              <a:t>STEM activities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3276600" y="2639511"/>
            <a:ext cx="1265238" cy="2246769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dirty="0" smtClean="0"/>
              <a:t>More teachers</a:t>
            </a:r>
          </a:p>
          <a:p>
            <a:r>
              <a:rPr lang="en-US" sz="1000" dirty="0" smtClean="0"/>
              <a:t>applying for Progress jobs </a:t>
            </a:r>
          </a:p>
          <a:p>
            <a:pPr marL="171450" indent="-171450">
              <a:buFontTx/>
              <a:buChar char="-"/>
            </a:pPr>
            <a:r>
              <a:rPr lang="en-US" sz="1000" dirty="0" smtClean="0"/>
              <a:t>Higher</a:t>
            </a:r>
          </a:p>
          <a:p>
            <a:r>
              <a:rPr lang="en-US" sz="1000" dirty="0" smtClean="0"/>
              <a:t>percentage of teacher retention</a:t>
            </a:r>
          </a:p>
          <a:p>
            <a:pPr marL="171450" indent="-171450">
              <a:buFontTx/>
              <a:buChar char="-"/>
            </a:pPr>
            <a:r>
              <a:rPr lang="en-US" sz="1000" dirty="0" smtClean="0"/>
              <a:t>Higher teacher</a:t>
            </a:r>
          </a:p>
          <a:p>
            <a:r>
              <a:rPr lang="en-US" sz="1000" dirty="0" smtClean="0"/>
              <a:t>evaluation scores</a:t>
            </a:r>
          </a:p>
          <a:p>
            <a:pPr marL="171450" indent="-171450">
              <a:buFontTx/>
              <a:buChar char="-"/>
            </a:pPr>
            <a:r>
              <a:rPr lang="en-US" sz="1000" dirty="0" smtClean="0"/>
              <a:t>Increase in</a:t>
            </a:r>
          </a:p>
          <a:p>
            <a:r>
              <a:rPr lang="en-US" sz="1000" dirty="0" smtClean="0"/>
              <a:t>student test scores (specifically math and science)</a:t>
            </a:r>
          </a:p>
          <a:p>
            <a:r>
              <a:rPr lang="en-US" sz="1000" dirty="0" smtClean="0"/>
              <a:t>-  Decrease in course failures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4758496" y="2819400"/>
            <a:ext cx="1223010" cy="2246769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dirty="0" smtClean="0"/>
              <a:t>Higher</a:t>
            </a:r>
          </a:p>
          <a:p>
            <a:r>
              <a:rPr lang="en-US" sz="1000" dirty="0" smtClean="0"/>
              <a:t>qualified teaching staff</a:t>
            </a:r>
          </a:p>
          <a:p>
            <a:pPr marL="171450" indent="-171450">
              <a:buFontTx/>
              <a:buChar char="-"/>
            </a:pPr>
            <a:r>
              <a:rPr lang="en-US" sz="1000" dirty="0" smtClean="0"/>
              <a:t>Increased</a:t>
            </a:r>
          </a:p>
          <a:p>
            <a:r>
              <a:rPr lang="en-US" sz="1000" dirty="0" smtClean="0"/>
              <a:t>content and pedagogical knowledge by teachers</a:t>
            </a:r>
          </a:p>
          <a:p>
            <a:pPr marL="171450" indent="-171450">
              <a:buFontTx/>
              <a:buChar char="-"/>
            </a:pPr>
            <a:r>
              <a:rPr lang="en-US" sz="1000" dirty="0" smtClean="0"/>
              <a:t>More students</a:t>
            </a:r>
          </a:p>
          <a:p>
            <a:r>
              <a:rPr lang="en-US" sz="1000" dirty="0" smtClean="0"/>
              <a:t>interested in STEM fields</a:t>
            </a:r>
          </a:p>
          <a:p>
            <a:r>
              <a:rPr lang="en-US" sz="1000" dirty="0" smtClean="0"/>
              <a:t>-  Increased college and career placement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6154736" y="2732768"/>
            <a:ext cx="1312864" cy="178510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dirty="0" smtClean="0"/>
              <a:t>Increase in</a:t>
            </a:r>
          </a:p>
          <a:p>
            <a:r>
              <a:rPr lang="en-US" sz="1000" dirty="0" smtClean="0"/>
              <a:t>overall school performance score</a:t>
            </a:r>
          </a:p>
          <a:p>
            <a:pPr marL="171450" indent="-171450">
              <a:buFontTx/>
              <a:buChar char="-"/>
            </a:pPr>
            <a:r>
              <a:rPr lang="en-US" sz="1000" dirty="0" smtClean="0"/>
              <a:t>Higher quality</a:t>
            </a:r>
          </a:p>
          <a:p>
            <a:r>
              <a:rPr lang="en-US" sz="1000" dirty="0" smtClean="0"/>
              <a:t>Instruction</a:t>
            </a:r>
          </a:p>
          <a:p>
            <a:pPr marL="171450" indent="-171450">
              <a:buFontTx/>
              <a:buChar char="-"/>
            </a:pPr>
            <a:r>
              <a:rPr lang="en-US" sz="1000" dirty="0" smtClean="0"/>
              <a:t>More students</a:t>
            </a:r>
          </a:p>
          <a:p>
            <a:r>
              <a:rPr lang="en-US" sz="1000" dirty="0" smtClean="0"/>
              <a:t>entering STEM related majors in college</a:t>
            </a:r>
          </a:p>
          <a:p>
            <a:pPr marL="171450" indent="-171450">
              <a:buFontTx/>
              <a:buChar char="-"/>
            </a:pPr>
            <a:r>
              <a:rPr lang="en-US" sz="1000" dirty="0" smtClean="0"/>
              <a:t>Higher teacher</a:t>
            </a:r>
          </a:p>
          <a:p>
            <a:r>
              <a:rPr lang="en-US" sz="1000" dirty="0" smtClean="0"/>
              <a:t>retention rates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7646476" y="2819400"/>
            <a:ext cx="1345124" cy="1631216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000" dirty="0" smtClean="0"/>
              <a:t>Less students</a:t>
            </a:r>
          </a:p>
          <a:p>
            <a:r>
              <a:rPr lang="en-US" sz="1000" dirty="0" smtClean="0"/>
              <a:t>opting for out of zone schools</a:t>
            </a:r>
          </a:p>
          <a:p>
            <a:pPr marL="171450" indent="-171450">
              <a:buFontTx/>
              <a:buChar char="-"/>
            </a:pPr>
            <a:r>
              <a:rPr lang="en-US" sz="1000" dirty="0" smtClean="0"/>
              <a:t>Higher</a:t>
            </a:r>
          </a:p>
          <a:p>
            <a:r>
              <a:rPr lang="en-US" sz="1000" dirty="0" smtClean="0"/>
              <a:t>percentage of locals being placed for STEM jobs </a:t>
            </a:r>
          </a:p>
          <a:p>
            <a:pPr marL="171450" indent="-171450">
              <a:buFontTx/>
              <a:buChar char="-"/>
            </a:pPr>
            <a:r>
              <a:rPr lang="en-US" sz="1000" dirty="0" smtClean="0"/>
              <a:t>Increased</a:t>
            </a:r>
          </a:p>
          <a:p>
            <a:r>
              <a:rPr lang="en-US" sz="1000" dirty="0" smtClean="0"/>
              <a:t>economic stability in the area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914400"/>
            <a:ext cx="800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Goal: 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1462</TotalTime>
  <Words>251</Words>
  <Application>Microsoft Office PowerPoint</Application>
  <PresentationFormat>On-screen Show (4:3)</PresentationFormat>
  <Paragraphs>66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Western Michigan University Evaluation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Logic Model Template</dc:title>
  <dc:creator>Lori Wingate</dc:creator>
  <cp:lastModifiedBy>Stacy Hughey Surman</cp:lastModifiedBy>
  <cp:revision>119</cp:revision>
  <dcterms:created xsi:type="dcterms:W3CDTF">2010-02-09T16:21:37Z</dcterms:created>
  <dcterms:modified xsi:type="dcterms:W3CDTF">2014-10-21T15:09:11Z</dcterms:modified>
</cp:coreProperties>
</file>